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41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82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322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763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204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645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6085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526" algn="l" defTabSz="10188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358" y="-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C5EF1-F470-47A5-9741-05BB8B5E43C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91F5C-80B4-4967-B545-AB53EE5B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5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41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82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322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763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204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645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6085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526" algn="l" defTabSz="10188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23F5B-44EE-468F-9537-629462938A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9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6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6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1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8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5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9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3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7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2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6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6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3"/>
            <a:ext cx="3432810" cy="663808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3"/>
            <a:ext cx="3432810" cy="663808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1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500"/>
            <a:ext cx="343416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41" indent="0">
              <a:buNone/>
              <a:defRPr sz="2300" b="1"/>
            </a:lvl2pPr>
            <a:lvl3pPr marL="1018882" indent="0">
              <a:buNone/>
              <a:defRPr sz="2000" b="1"/>
            </a:lvl3pPr>
            <a:lvl4pPr marL="1528322" indent="0">
              <a:buNone/>
              <a:defRPr sz="1800" b="1"/>
            </a:lvl4pPr>
            <a:lvl5pPr marL="2037763" indent="0">
              <a:buNone/>
              <a:defRPr sz="1800" b="1"/>
            </a:lvl5pPr>
            <a:lvl6pPr marL="2547204" indent="0">
              <a:buNone/>
              <a:defRPr sz="1800" b="1"/>
            </a:lvl6pPr>
            <a:lvl7pPr marL="3056645" indent="0">
              <a:buNone/>
              <a:defRPr sz="1800" b="1"/>
            </a:lvl7pPr>
            <a:lvl8pPr marL="3566085" indent="0">
              <a:buNone/>
              <a:defRPr sz="1800" b="1"/>
            </a:lvl8pPr>
            <a:lvl9pPr marL="407552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8"/>
            <a:ext cx="3434160" cy="579522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500"/>
            <a:ext cx="3435508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41" indent="0">
              <a:buNone/>
              <a:defRPr sz="2300" b="1"/>
            </a:lvl2pPr>
            <a:lvl3pPr marL="1018882" indent="0">
              <a:buNone/>
              <a:defRPr sz="2000" b="1"/>
            </a:lvl3pPr>
            <a:lvl4pPr marL="1528322" indent="0">
              <a:buNone/>
              <a:defRPr sz="1800" b="1"/>
            </a:lvl4pPr>
            <a:lvl5pPr marL="2037763" indent="0">
              <a:buNone/>
              <a:defRPr sz="1800" b="1"/>
            </a:lvl5pPr>
            <a:lvl6pPr marL="2547204" indent="0">
              <a:buNone/>
              <a:defRPr sz="1800" b="1"/>
            </a:lvl6pPr>
            <a:lvl7pPr marL="3056645" indent="0">
              <a:buNone/>
              <a:defRPr sz="1800" b="1"/>
            </a:lvl7pPr>
            <a:lvl8pPr marL="3566085" indent="0">
              <a:buNone/>
              <a:defRPr sz="1800" b="1"/>
            </a:lvl8pPr>
            <a:lvl9pPr marL="407552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8"/>
            <a:ext cx="3435508" cy="579522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7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8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9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2" y="400475"/>
            <a:ext cx="2557066" cy="170434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5"/>
            <a:ext cx="4344988" cy="858456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2" y="2104815"/>
            <a:ext cx="2557066" cy="6880227"/>
          </a:xfrm>
        </p:spPr>
        <p:txBody>
          <a:bodyPr/>
          <a:lstStyle>
            <a:lvl1pPr marL="0" indent="0">
              <a:buNone/>
              <a:defRPr sz="1600"/>
            </a:lvl1pPr>
            <a:lvl2pPr marL="509441" indent="0">
              <a:buNone/>
              <a:defRPr sz="1300"/>
            </a:lvl2pPr>
            <a:lvl3pPr marL="1018882" indent="0">
              <a:buNone/>
              <a:defRPr sz="1100"/>
            </a:lvl3pPr>
            <a:lvl4pPr marL="1528322" indent="0">
              <a:buNone/>
              <a:defRPr sz="1000"/>
            </a:lvl4pPr>
            <a:lvl5pPr marL="2037763" indent="0">
              <a:buNone/>
              <a:defRPr sz="1000"/>
            </a:lvl5pPr>
            <a:lvl6pPr marL="2547204" indent="0">
              <a:buNone/>
              <a:defRPr sz="1000"/>
            </a:lvl6pPr>
            <a:lvl7pPr marL="3056645" indent="0">
              <a:buNone/>
              <a:defRPr sz="1000"/>
            </a:lvl7pPr>
            <a:lvl8pPr marL="3566085" indent="0">
              <a:buNone/>
              <a:defRPr sz="1000"/>
            </a:lvl8pPr>
            <a:lvl9pPr marL="407552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9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41" indent="0">
              <a:buNone/>
              <a:defRPr sz="3100"/>
            </a:lvl2pPr>
            <a:lvl3pPr marL="1018882" indent="0">
              <a:buNone/>
              <a:defRPr sz="2600"/>
            </a:lvl3pPr>
            <a:lvl4pPr marL="1528322" indent="0">
              <a:buNone/>
              <a:defRPr sz="2300"/>
            </a:lvl4pPr>
            <a:lvl5pPr marL="2037763" indent="0">
              <a:buNone/>
              <a:defRPr sz="2300"/>
            </a:lvl5pPr>
            <a:lvl6pPr marL="2547204" indent="0">
              <a:buNone/>
              <a:defRPr sz="2300"/>
            </a:lvl6pPr>
            <a:lvl7pPr marL="3056645" indent="0">
              <a:buNone/>
              <a:defRPr sz="2300"/>
            </a:lvl7pPr>
            <a:lvl8pPr marL="3566085" indent="0">
              <a:buNone/>
              <a:defRPr sz="2300"/>
            </a:lvl8pPr>
            <a:lvl9pPr marL="4075526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41" indent="0">
              <a:buNone/>
              <a:defRPr sz="1300"/>
            </a:lvl2pPr>
            <a:lvl3pPr marL="1018882" indent="0">
              <a:buNone/>
              <a:defRPr sz="1100"/>
            </a:lvl3pPr>
            <a:lvl4pPr marL="1528322" indent="0">
              <a:buNone/>
              <a:defRPr sz="1000"/>
            </a:lvl4pPr>
            <a:lvl5pPr marL="2037763" indent="0">
              <a:buNone/>
              <a:defRPr sz="1000"/>
            </a:lvl5pPr>
            <a:lvl6pPr marL="2547204" indent="0">
              <a:buNone/>
              <a:defRPr sz="1000"/>
            </a:lvl6pPr>
            <a:lvl7pPr marL="3056645" indent="0">
              <a:buNone/>
              <a:defRPr sz="1000"/>
            </a:lvl7pPr>
            <a:lvl8pPr marL="3566085" indent="0">
              <a:buNone/>
              <a:defRPr sz="1000"/>
            </a:lvl8pPr>
            <a:lvl9pPr marL="407552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9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8" tIns="50944" rIns="101888" bIns="509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80"/>
          </a:xfrm>
          <a:prstGeom prst="rect">
            <a:avLst/>
          </a:prstGeom>
        </p:spPr>
        <p:txBody>
          <a:bodyPr vert="horz" lIns="101888" tIns="50944" rIns="101888" bIns="509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101888" tIns="50944" rIns="101888" bIns="5094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484B-B1A7-4287-8F62-818191C9B60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101888" tIns="50944" rIns="101888" bIns="5094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101888" tIns="50944" rIns="101888" bIns="5094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8D4C-F25B-467E-B15C-88BC3BAE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6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8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81" indent="-382081" algn="l" defTabSz="10188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842" indent="-318401" algn="l" defTabSz="101888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602" indent="-254720" algn="l" defTabSz="101888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043" indent="-254720" algn="l" defTabSz="101888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483" indent="-254720" algn="l" defTabSz="101888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924" indent="-254720" algn="l" defTabSz="10188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365" indent="-254720" algn="l" defTabSz="10188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806" indent="-254720" algn="l" defTabSz="10188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246" indent="-254720" algn="l" defTabSz="10188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82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322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63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204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645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085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526" algn="l" defTabSz="10188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4520" y="2048900"/>
            <a:ext cx="6563360" cy="718436"/>
          </a:xfrm>
          <a:prstGeom prst="rect">
            <a:avLst/>
          </a:prstGeom>
          <a:noFill/>
        </p:spPr>
        <p:txBody>
          <a:bodyPr wrap="square" lIns="101888" tIns="50944" rIns="101888" bIns="50944" rtlCol="0">
            <a:spAutoFit/>
          </a:bodyPr>
          <a:lstStyle/>
          <a:p>
            <a:pPr algn="ctr"/>
            <a:r>
              <a:rPr lang="en-US" b="1" dirty="0" smtClean="0"/>
              <a:t>FREE CLASS </a:t>
            </a:r>
            <a:r>
              <a:rPr lang="en-US" dirty="0" smtClean="0"/>
              <a:t>FOR THOSE WANTING TO OBTAIN AN AMATEUR RADIO LICENSE (HAM RADIO) GENERAL CLASS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520" y="9373554"/>
            <a:ext cx="6649720" cy="379882"/>
          </a:xfrm>
          <a:prstGeom prst="rect">
            <a:avLst/>
          </a:prstGeom>
          <a:noFill/>
        </p:spPr>
        <p:txBody>
          <a:bodyPr wrap="square" lIns="101888" tIns="50944" rIns="101888" bIns="50944" rtlCol="0">
            <a:spAutoFit/>
          </a:bodyPr>
          <a:lstStyle/>
          <a:p>
            <a:pPr algn="ctr"/>
            <a:r>
              <a:rPr lang="en-US" sz="1800" dirty="0"/>
              <a:t>Questions or sign up: call or text 325-338-0939. 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734060" y="8730301"/>
            <a:ext cx="6304280" cy="656881"/>
          </a:xfrm>
          <a:prstGeom prst="rect">
            <a:avLst/>
          </a:prstGeom>
          <a:noFill/>
        </p:spPr>
        <p:txBody>
          <a:bodyPr wrap="square" lIns="101888" tIns="50944" rIns="101888" bIns="50944" rtlCol="0">
            <a:spAutoFit/>
          </a:bodyPr>
          <a:lstStyle/>
          <a:p>
            <a:pPr algn="ctr"/>
            <a:r>
              <a:rPr lang="en-US" sz="1800" b="1" dirty="0"/>
              <a:t>SATURDAYS FROM 1 PM TO 5 PM AT CISCO COLLEGE </a:t>
            </a:r>
          </a:p>
          <a:p>
            <a:pPr algn="ctr"/>
            <a:r>
              <a:rPr lang="en-US" sz="1800" b="1" dirty="0"/>
              <a:t>717 E. INDUSTRIAL BLVD, ABILENE, TX 79602</a:t>
            </a:r>
            <a:endParaRPr lang="en-US" sz="1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279" y="335281"/>
            <a:ext cx="3526727" cy="170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22661"/>
              </p:ext>
            </p:extLst>
          </p:nvPr>
        </p:nvGraphicFramePr>
        <p:xfrm>
          <a:off x="804228" y="2765453"/>
          <a:ext cx="6163945" cy="583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122680"/>
                <a:gridCol w="4004945"/>
              </a:tblGrid>
              <a:tr h="4079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Topic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2/3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Introduction, HF and</a:t>
                      </a:r>
                      <a:r>
                        <a:rPr lang="en-US" sz="1300" b="1" baseline="0" dirty="0" smtClean="0"/>
                        <a:t> Emergency Operating Techniques</a:t>
                      </a:r>
                      <a:endParaRPr lang="en-US" sz="1300" b="1" dirty="0"/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2/10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Rules</a:t>
                      </a:r>
                      <a:r>
                        <a:rPr lang="en-US" sz="1300" b="1" baseline="0" dirty="0" smtClean="0"/>
                        <a:t> and Regulations, Licensing and Privileges, Technical Standards</a:t>
                      </a:r>
                      <a:endParaRPr lang="en-US" sz="1300" b="1" dirty="0"/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2/17</a:t>
                      </a:r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Components and Circuits, Power and Decibels,</a:t>
                      </a:r>
                      <a:r>
                        <a:rPr lang="en-US" sz="1300" b="1" baseline="0" dirty="0" smtClean="0"/>
                        <a:t> AC Power, Basic Components</a:t>
                      </a:r>
                      <a:endParaRPr lang="en-US" sz="1300" b="1" dirty="0"/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2/24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Reactance</a:t>
                      </a:r>
                      <a:r>
                        <a:rPr lang="en-US" sz="1300" b="1" baseline="0" dirty="0" smtClean="0"/>
                        <a:t> and Impedance, Active Components, Practical Circuits, Basic Test Equipment</a:t>
                      </a:r>
                      <a:endParaRPr lang="en-US" sz="1300" b="1" dirty="0"/>
                    </a:p>
                  </a:txBody>
                  <a:tcPr marL="103632" marR="103632" marT="50292" marB="50292"/>
                </a:tc>
              </a:tr>
              <a:tr h="7040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3/2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Radio Signals and Equipment,</a:t>
                      </a:r>
                      <a:r>
                        <a:rPr lang="en-US" sz="1300" b="1" baseline="0" dirty="0" smtClean="0"/>
                        <a:t> Modes and Bandwidth, Radio’s Building Blocks, Transmitters and Receivers, HF Station Installation</a:t>
                      </a:r>
                      <a:endParaRPr lang="en-US" sz="1300" b="1" dirty="0"/>
                    </a:p>
                  </a:txBody>
                  <a:tcPr marL="103632" marR="103632" marT="50292" marB="50292"/>
                </a:tc>
              </a:tr>
              <a:tr h="7040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3/9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Basic, Character, Packet Based Digital</a:t>
                      </a:r>
                      <a:r>
                        <a:rPr lang="en-US" sz="1300" b="1" baseline="0" dirty="0" smtClean="0"/>
                        <a:t> Modes, Receiving and Transmitting Digital Modes, Digital Operating Procedures</a:t>
                      </a:r>
                      <a:endParaRPr lang="en-US" sz="1300" b="1" dirty="0"/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3/16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Antennas, Dipoles,</a:t>
                      </a:r>
                      <a:r>
                        <a:rPr lang="en-US" sz="1300" b="1" baseline="0" dirty="0" smtClean="0"/>
                        <a:t> Ground-planes, Yagi, Loop and Specialized Antennas, Feed Lines</a:t>
                      </a:r>
                      <a:endParaRPr lang="en-US" sz="1300" b="1" dirty="0" smtClean="0"/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2/23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Propagation, The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Ionosphere, The Sun and Scatter Modes</a:t>
                      </a:r>
                      <a:endParaRPr lang="en-US" sz="13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3/30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Electrical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RF Safety, RF Exposure and Outdoor Safety</a:t>
                      </a:r>
                      <a:endParaRPr lang="en-US" sz="13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632" marR="103632" marT="50292" marB="50292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TEST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4/6</a:t>
                      </a:r>
                      <a:endParaRPr lang="en-US" sz="2000" dirty="0"/>
                    </a:p>
                  </a:txBody>
                  <a:tcPr marL="103632" marR="103632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License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testing day at Abilene Library South Branch at the Mall 4310 Buffalo Gap Road, Abilene, Tx.</a:t>
                      </a:r>
                      <a:endParaRPr lang="en-US" sz="1300" b="1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632" marR="103632" marT="50292" marB="502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81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207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Electronics</dc:title>
  <dc:creator>HwEngineer</dc:creator>
  <cp:lastModifiedBy>HwEngineer</cp:lastModifiedBy>
  <cp:revision>18</cp:revision>
  <cp:lastPrinted>2023-06-28T17:25:04Z</cp:lastPrinted>
  <dcterms:created xsi:type="dcterms:W3CDTF">2023-06-28T16:39:53Z</dcterms:created>
  <dcterms:modified xsi:type="dcterms:W3CDTF">2024-01-12T01:38:15Z</dcterms:modified>
</cp:coreProperties>
</file>